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5"/>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1E24-F0CE-FD18-F3A9-8F904D861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E8C0E-C0E7-854F-6481-990380CA9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003AC5-950B-816D-1C77-DF0A3C66013B}"/>
              </a:ext>
            </a:extLst>
          </p:cNvPr>
          <p:cNvSpPr>
            <a:spLocks noGrp="1"/>
          </p:cNvSpPr>
          <p:nvPr>
            <p:ph type="dt" sz="half" idx="10"/>
          </p:nvPr>
        </p:nvSpPr>
        <p:spPr/>
        <p:txBody>
          <a:bodyPr/>
          <a:lstStyle/>
          <a:p>
            <a:fld id="{073D55F9-11A3-4523-8F38-6BA37933791A}" type="datetime1">
              <a:rPr lang="en-US" smtClean="0"/>
              <a:t>10/18/24</a:t>
            </a:fld>
            <a:endParaRPr lang="en-US"/>
          </a:p>
        </p:txBody>
      </p:sp>
      <p:sp>
        <p:nvSpPr>
          <p:cNvPr id="5" name="Footer Placeholder 4">
            <a:extLst>
              <a:ext uri="{FF2B5EF4-FFF2-40B4-BE49-F238E27FC236}">
                <a16:creationId xmlns:a16="http://schemas.microsoft.com/office/drawing/2014/main" id="{943E14C8-C8B6-53AC-9DBB-839B6803D72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1BD79D9-E470-89EC-08CB-EAEDF3DCAA4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07788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4ED1-AA40-69F5-36FD-30D15A3AB3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7E72AF-385F-634A-9EFF-EBB4B3A703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7674C-3C12-B639-9D0A-FB34E31FDD90}"/>
              </a:ext>
            </a:extLst>
          </p:cNvPr>
          <p:cNvSpPr>
            <a:spLocks noGrp="1"/>
          </p:cNvSpPr>
          <p:nvPr>
            <p:ph type="dt" sz="half" idx="10"/>
          </p:nvPr>
        </p:nvSpPr>
        <p:spPr/>
        <p:txBody>
          <a:bodyPr/>
          <a:lstStyle/>
          <a:p>
            <a:fld id="{0B4E757A-3EC2-4683-9080-1A460C37C843}" type="datetime1">
              <a:rPr lang="en-US" smtClean="0"/>
              <a:t>10/18/24</a:t>
            </a:fld>
            <a:endParaRPr lang="en-US"/>
          </a:p>
        </p:txBody>
      </p:sp>
      <p:sp>
        <p:nvSpPr>
          <p:cNvPr id="5" name="Footer Placeholder 4">
            <a:extLst>
              <a:ext uri="{FF2B5EF4-FFF2-40B4-BE49-F238E27FC236}">
                <a16:creationId xmlns:a16="http://schemas.microsoft.com/office/drawing/2014/main" id="{7C56DC0C-5608-FDD3-32B7-8865CFF1EA7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EC99996-72E4-15CE-21CA-D09F2D8B4B3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1425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FDDBD-2954-95C8-9E9A-CA6184283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F8997B-F0E6-B015-5301-8CA6EED40F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0011-35B7-52CE-D7FC-4C8193589F97}"/>
              </a:ext>
            </a:extLst>
          </p:cNvPr>
          <p:cNvSpPr>
            <a:spLocks noGrp="1"/>
          </p:cNvSpPr>
          <p:nvPr>
            <p:ph type="dt" sz="half" idx="10"/>
          </p:nvPr>
        </p:nvSpPr>
        <p:spPr/>
        <p:txBody>
          <a:bodyPr/>
          <a:lstStyle/>
          <a:p>
            <a:fld id="{5CC8096C-64ED-4153-A483-5C02E44AD5C3}" type="datetime1">
              <a:rPr lang="en-US" smtClean="0"/>
              <a:t>10/18/24</a:t>
            </a:fld>
            <a:endParaRPr lang="en-US" dirty="0"/>
          </a:p>
        </p:txBody>
      </p:sp>
      <p:sp>
        <p:nvSpPr>
          <p:cNvPr id="5" name="Footer Placeholder 4">
            <a:extLst>
              <a:ext uri="{FF2B5EF4-FFF2-40B4-BE49-F238E27FC236}">
                <a16:creationId xmlns:a16="http://schemas.microsoft.com/office/drawing/2014/main" id="{443F2B90-C51D-C3B3-BED2-8D1F8805FB2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47FC2B-B5CD-1113-E0E2-5E49617ACC0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4196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9498C-2819-2C87-DBFE-989E09AA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1C963-2C5F-7EAF-E4D0-0D2B2415AF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E5480-5B70-B369-77F1-76F34291C1A2}"/>
              </a:ext>
            </a:extLst>
          </p:cNvPr>
          <p:cNvSpPr>
            <a:spLocks noGrp="1"/>
          </p:cNvSpPr>
          <p:nvPr>
            <p:ph type="dt" sz="half" idx="10"/>
          </p:nvPr>
        </p:nvSpPr>
        <p:spPr/>
        <p:txBody>
          <a:bodyPr/>
          <a:lstStyle/>
          <a:p>
            <a:fld id="{1CB9D56B-6EBE-4E5F-99D9-2A3DBDF37D0A}" type="datetime1">
              <a:rPr lang="en-US" smtClean="0"/>
              <a:t>10/18/24</a:t>
            </a:fld>
            <a:endParaRPr lang="en-US"/>
          </a:p>
        </p:txBody>
      </p:sp>
      <p:sp>
        <p:nvSpPr>
          <p:cNvPr id="5" name="Footer Placeholder 4">
            <a:extLst>
              <a:ext uri="{FF2B5EF4-FFF2-40B4-BE49-F238E27FC236}">
                <a16:creationId xmlns:a16="http://schemas.microsoft.com/office/drawing/2014/main" id="{C8F180E8-D562-56C5-39D7-F9193D2F2D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C0EEAB8-39A4-6DAF-3459-6A6198C6F8D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4796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E7F2-F151-EB47-A3F4-2F0ACDCF8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144965-987E-3174-3C95-2A5C0D76F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9757F1-1984-C295-A83D-9AAA57953EFC}"/>
              </a:ext>
            </a:extLst>
          </p:cNvPr>
          <p:cNvSpPr>
            <a:spLocks noGrp="1"/>
          </p:cNvSpPr>
          <p:nvPr>
            <p:ph type="dt" sz="half" idx="10"/>
          </p:nvPr>
        </p:nvSpPr>
        <p:spPr/>
        <p:txBody>
          <a:bodyPr/>
          <a:lstStyle/>
          <a:p>
            <a:fld id="{8C33F3CA-C7E3-432D-9282-18F13836509A}" type="datetime1">
              <a:rPr lang="en-US" smtClean="0"/>
              <a:t>10/18/24</a:t>
            </a:fld>
            <a:endParaRPr lang="en-US" dirty="0"/>
          </a:p>
        </p:txBody>
      </p:sp>
      <p:sp>
        <p:nvSpPr>
          <p:cNvPr id="5" name="Footer Placeholder 4">
            <a:extLst>
              <a:ext uri="{FF2B5EF4-FFF2-40B4-BE49-F238E27FC236}">
                <a16:creationId xmlns:a16="http://schemas.microsoft.com/office/drawing/2014/main" id="{23B19976-D894-3A14-5501-D10B7795943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D338F4-A720-5FB9-504B-ACB441E7E54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50756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5FF7-94AC-B926-06C0-22B7ADB4B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E375E-92AC-7FDB-70D1-681E690804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ED7CAD-F5B5-3B4A-948A-109DDEAC98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F575BB-6CCE-08B8-C5D1-C118DE8D115B}"/>
              </a:ext>
            </a:extLst>
          </p:cNvPr>
          <p:cNvSpPr>
            <a:spLocks noGrp="1"/>
          </p:cNvSpPr>
          <p:nvPr>
            <p:ph type="dt" sz="half" idx="10"/>
          </p:nvPr>
        </p:nvSpPr>
        <p:spPr/>
        <p:txBody>
          <a:bodyPr/>
          <a:lstStyle/>
          <a:p>
            <a:fld id="{75BE9C62-1337-40B8-BA50-E9F4861DB4BC}" type="datetime1">
              <a:rPr lang="en-US" smtClean="0"/>
              <a:t>10/18/24</a:t>
            </a:fld>
            <a:endParaRPr lang="en-US"/>
          </a:p>
        </p:txBody>
      </p:sp>
      <p:sp>
        <p:nvSpPr>
          <p:cNvPr id="6" name="Footer Placeholder 5">
            <a:extLst>
              <a:ext uri="{FF2B5EF4-FFF2-40B4-BE49-F238E27FC236}">
                <a16:creationId xmlns:a16="http://schemas.microsoft.com/office/drawing/2014/main" id="{35932BC9-DAFE-2FD7-3352-B6F73A493FCF}"/>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56C6370-7642-88FE-7174-E52A303535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75062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71A8-61A9-BCAD-C0F0-23F489F613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F807BF-1E25-D8D8-19F4-94320030C6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437F4C-A39E-C7E3-8B3A-153E46678B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FDB155-C4E1-50D5-6956-B33A3C686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B0D3C9-6ACA-2EC5-A4A4-6564497BE6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4A29B9-5B88-291D-4455-2C3DF5D24016}"/>
              </a:ext>
            </a:extLst>
          </p:cNvPr>
          <p:cNvSpPr>
            <a:spLocks noGrp="1"/>
          </p:cNvSpPr>
          <p:nvPr>
            <p:ph type="dt" sz="half" idx="10"/>
          </p:nvPr>
        </p:nvSpPr>
        <p:spPr/>
        <p:txBody>
          <a:bodyPr/>
          <a:lstStyle/>
          <a:p>
            <a:fld id="{47C195EB-2DA3-4B24-8725-19BC22A7BE50}" type="datetime1">
              <a:rPr lang="en-US" smtClean="0"/>
              <a:t>10/18/24</a:t>
            </a:fld>
            <a:endParaRPr lang="en-US"/>
          </a:p>
        </p:txBody>
      </p:sp>
      <p:sp>
        <p:nvSpPr>
          <p:cNvPr id="8" name="Footer Placeholder 7">
            <a:extLst>
              <a:ext uri="{FF2B5EF4-FFF2-40B4-BE49-F238E27FC236}">
                <a16:creationId xmlns:a16="http://schemas.microsoft.com/office/drawing/2014/main" id="{137C293A-F1AE-3231-6419-34BF6C9ADFD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F645757-97F7-0C57-7619-E12ABE68308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1677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E7E-8A0B-5B2B-E5D5-0A004497F4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C33FE-5E61-D7BC-5BA8-6F87D3B413D5}"/>
              </a:ext>
            </a:extLst>
          </p:cNvPr>
          <p:cNvSpPr>
            <a:spLocks noGrp="1"/>
          </p:cNvSpPr>
          <p:nvPr>
            <p:ph type="dt" sz="half" idx="10"/>
          </p:nvPr>
        </p:nvSpPr>
        <p:spPr/>
        <p:txBody>
          <a:bodyPr/>
          <a:lstStyle/>
          <a:p>
            <a:fld id="{F4E237E6-0076-4915-A5A8-B7C11FA4F374}" type="datetime1">
              <a:rPr lang="en-US" smtClean="0"/>
              <a:t>10/18/24</a:t>
            </a:fld>
            <a:endParaRPr lang="en-US"/>
          </a:p>
        </p:txBody>
      </p:sp>
      <p:sp>
        <p:nvSpPr>
          <p:cNvPr id="4" name="Footer Placeholder 3">
            <a:extLst>
              <a:ext uri="{FF2B5EF4-FFF2-40B4-BE49-F238E27FC236}">
                <a16:creationId xmlns:a16="http://schemas.microsoft.com/office/drawing/2014/main" id="{8D1A22AD-7502-1B98-4F01-D46B23035247}"/>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27982F0-89E5-1E67-0C5E-C1D99807537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7580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FDFA3-94AC-54E8-4A85-4A487763678E}"/>
              </a:ext>
            </a:extLst>
          </p:cNvPr>
          <p:cNvSpPr>
            <a:spLocks noGrp="1"/>
          </p:cNvSpPr>
          <p:nvPr>
            <p:ph type="dt" sz="half" idx="10"/>
          </p:nvPr>
        </p:nvSpPr>
        <p:spPr/>
        <p:txBody>
          <a:bodyPr/>
          <a:lstStyle/>
          <a:p>
            <a:fld id="{3505F58F-C0B5-422A-8E5A-6B99E5D80F0A}" type="datetime1">
              <a:rPr lang="en-US" smtClean="0"/>
              <a:t>10/18/24</a:t>
            </a:fld>
            <a:endParaRPr lang="en-US"/>
          </a:p>
        </p:txBody>
      </p:sp>
      <p:sp>
        <p:nvSpPr>
          <p:cNvPr id="3" name="Footer Placeholder 2">
            <a:extLst>
              <a:ext uri="{FF2B5EF4-FFF2-40B4-BE49-F238E27FC236}">
                <a16:creationId xmlns:a16="http://schemas.microsoft.com/office/drawing/2014/main" id="{82A77384-3F84-20F8-C1A6-67CEEBB25DC8}"/>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7AF4029-E914-5E73-7D3A-B367A225605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6822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E927-4777-84F3-148E-EA4162549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BC0C3F-FBA3-8150-7E66-3D41C1CAD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2F586-696E-E98B-7EC3-22BF515EE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310F0F-2204-2577-FA41-298FD9F574EA}"/>
              </a:ext>
            </a:extLst>
          </p:cNvPr>
          <p:cNvSpPr>
            <a:spLocks noGrp="1"/>
          </p:cNvSpPr>
          <p:nvPr>
            <p:ph type="dt" sz="half" idx="10"/>
          </p:nvPr>
        </p:nvSpPr>
        <p:spPr/>
        <p:txBody>
          <a:bodyPr/>
          <a:lstStyle/>
          <a:p>
            <a:fld id="{7565E655-9687-48DF-A33F-F8824CCCB5D1}" type="datetime1">
              <a:rPr lang="en-US" smtClean="0"/>
              <a:t>10/18/24</a:t>
            </a:fld>
            <a:endParaRPr lang="en-US"/>
          </a:p>
        </p:txBody>
      </p:sp>
      <p:sp>
        <p:nvSpPr>
          <p:cNvPr id="6" name="Footer Placeholder 5">
            <a:extLst>
              <a:ext uri="{FF2B5EF4-FFF2-40B4-BE49-F238E27FC236}">
                <a16:creationId xmlns:a16="http://schemas.microsoft.com/office/drawing/2014/main" id="{6DEEEB11-34DE-C2E1-2089-1E1B9C8E18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8C816664-9960-7FBF-018B-1089A6A7424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0696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B950-75EE-86E6-3DC9-116D6E282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DF50D-9633-B634-8305-D71DFCF0C9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D2C04D-16D3-B47F-80B9-38D191B18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56605C-4971-A641-D788-F8500FA7B988}"/>
              </a:ext>
            </a:extLst>
          </p:cNvPr>
          <p:cNvSpPr>
            <a:spLocks noGrp="1"/>
          </p:cNvSpPr>
          <p:nvPr>
            <p:ph type="dt" sz="half" idx="10"/>
          </p:nvPr>
        </p:nvSpPr>
        <p:spPr/>
        <p:txBody>
          <a:bodyPr/>
          <a:lstStyle/>
          <a:p>
            <a:fld id="{B97FD56A-AAB8-4544-A495-D0645413C9E3}" type="datetime1">
              <a:rPr lang="en-US" smtClean="0"/>
              <a:t>10/18/24</a:t>
            </a:fld>
            <a:endParaRPr lang="en-US"/>
          </a:p>
        </p:txBody>
      </p:sp>
      <p:sp>
        <p:nvSpPr>
          <p:cNvPr id="6" name="Footer Placeholder 5">
            <a:extLst>
              <a:ext uri="{FF2B5EF4-FFF2-40B4-BE49-F238E27FC236}">
                <a16:creationId xmlns:a16="http://schemas.microsoft.com/office/drawing/2014/main" id="{95BE044F-8E8C-2B52-3CAC-08CBCF7AAE7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B780888-C169-A026-1F0D-C9178E2BD81B}"/>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0332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BC0C4D-AA9E-A30B-FE95-3A5B416E8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1297C3-87BD-0A64-E713-FC1F97D79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C2B6C-F92C-AF45-6CAB-8D36AA0F3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3BAB95-8DA7-460B-B00A-7037C8394FB0}" type="datetime1">
              <a:rPr lang="en-US" smtClean="0"/>
              <a:pPr/>
              <a:t>10/18/24</a:t>
            </a:fld>
            <a:endParaRPr lang="en-US" dirty="0"/>
          </a:p>
        </p:txBody>
      </p:sp>
      <p:sp>
        <p:nvSpPr>
          <p:cNvPr id="5" name="Footer Placeholder 4">
            <a:extLst>
              <a:ext uri="{FF2B5EF4-FFF2-40B4-BE49-F238E27FC236}">
                <a16:creationId xmlns:a16="http://schemas.microsoft.com/office/drawing/2014/main" id="{168946EE-8296-8E86-0EF1-95997FA4D2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6CEA27D4-4183-E264-33BB-813142250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1890231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30AC-F971-2B06-0316-B425A68931DA}"/>
              </a:ext>
            </a:extLst>
          </p:cNvPr>
          <p:cNvSpPr>
            <a:spLocks noGrp="1"/>
          </p:cNvSpPr>
          <p:nvPr>
            <p:ph type="ctrTitle"/>
          </p:nvPr>
        </p:nvSpPr>
        <p:spPr>
          <a:xfrm>
            <a:off x="453142" y="725467"/>
            <a:ext cx="5414255" cy="2784496"/>
          </a:xfrm>
        </p:spPr>
        <p:txBody>
          <a:bodyPr>
            <a:normAutofit/>
          </a:bodyPr>
          <a:lstStyle/>
          <a:p>
            <a:pPr algn="l"/>
            <a:r>
              <a:rPr lang="en-US" b="1" dirty="0">
                <a:solidFill>
                  <a:schemeClr val="tx2">
                    <a:alpha val="80000"/>
                  </a:schemeClr>
                </a:solidFill>
                <a:latin typeface="Book Antiqua" panose="02040602050305030304" pitchFamily="18" charset="0"/>
                <a:ea typeface="Bodoni Ornaments" pitchFamily="2" charset="0"/>
                <a:cs typeface="PHOSPHATE INLINE" panose="02000506050000020004" pitchFamily="2" charset="77"/>
              </a:rPr>
              <a:t>Food Desert Investigation</a:t>
            </a:r>
          </a:p>
        </p:txBody>
      </p:sp>
      <p:sp>
        <p:nvSpPr>
          <p:cNvPr id="3" name="Subtitle 2">
            <a:extLst>
              <a:ext uri="{FF2B5EF4-FFF2-40B4-BE49-F238E27FC236}">
                <a16:creationId xmlns:a16="http://schemas.microsoft.com/office/drawing/2014/main" id="{380A8343-66C3-4798-2610-E4F3CC8B01D9}"/>
              </a:ext>
            </a:extLst>
          </p:cNvPr>
          <p:cNvSpPr>
            <a:spLocks noGrp="1"/>
          </p:cNvSpPr>
          <p:nvPr>
            <p:ph type="subTitle" idx="1"/>
          </p:nvPr>
        </p:nvSpPr>
        <p:spPr>
          <a:xfrm>
            <a:off x="453142" y="3602038"/>
            <a:ext cx="5414255" cy="1560594"/>
          </a:xfrm>
        </p:spPr>
        <p:txBody>
          <a:bodyPr>
            <a:normAutofit/>
          </a:bodyPr>
          <a:lstStyle/>
          <a:p>
            <a:pPr algn="l"/>
            <a:r>
              <a:rPr lang="en-US" dirty="0">
                <a:solidFill>
                  <a:schemeClr val="tx2">
                    <a:alpha val="80000"/>
                  </a:schemeClr>
                </a:solidFill>
                <a:latin typeface="Avenir Next" panose="020B0503020202020204" pitchFamily="34" charset="0"/>
              </a:rPr>
              <a:t>October 2024</a:t>
            </a:r>
          </a:p>
        </p:txBody>
      </p:sp>
      <p:pic>
        <p:nvPicPr>
          <p:cNvPr id="7" name="Picture 6" descr="Woman buying vegetables at supermarket">
            <a:extLst>
              <a:ext uri="{FF2B5EF4-FFF2-40B4-BE49-F238E27FC236}">
                <a16:creationId xmlns:a16="http://schemas.microsoft.com/office/drawing/2014/main" id="{ECD2E2EB-3CBB-2ABB-4240-4C435CD60F7A}"/>
              </a:ext>
            </a:extLst>
          </p:cNvPr>
          <p:cNvPicPr>
            <a:picLocks noChangeAspect="1"/>
          </p:cNvPicPr>
          <p:nvPr/>
        </p:nvPicPr>
        <p:blipFill>
          <a:blip r:embed="rId2"/>
          <a:srcRect l="9352" r="31014" b="-1"/>
          <a:stretch/>
        </p:blipFill>
        <p:spPr>
          <a:xfrm>
            <a:off x="6068510" y="-11875"/>
            <a:ext cx="6172524" cy="6909093"/>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13303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44B8-5423-16E5-6467-2405EA33A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A2904-1B95-E168-E8EF-7E75E0CC9601}"/>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7" name="Content Placeholder 6" descr="A graph of a number of grocery stores&#10;&#10;Description automatically generated">
            <a:extLst>
              <a:ext uri="{FF2B5EF4-FFF2-40B4-BE49-F238E27FC236}">
                <a16:creationId xmlns:a16="http://schemas.microsoft.com/office/drawing/2014/main" id="{31F4F953-A763-DC7F-6DEB-36623DA789E1}"/>
              </a:ext>
            </a:extLst>
          </p:cNvPr>
          <p:cNvPicPr>
            <a:picLocks noGrp="1" noChangeAspect="1"/>
          </p:cNvPicPr>
          <p:nvPr>
            <p:ph idx="1"/>
          </p:nvPr>
        </p:nvPicPr>
        <p:blipFill>
          <a:blip r:embed="rId2"/>
          <a:stretch>
            <a:fillRect/>
          </a:stretch>
        </p:blipFill>
        <p:spPr>
          <a:xfrm>
            <a:off x="4653378" y="155178"/>
            <a:ext cx="6700422" cy="6547644"/>
          </a:xfrm>
        </p:spPr>
      </p:pic>
      <p:sp>
        <p:nvSpPr>
          <p:cNvPr id="10" name="TextBox 9">
            <a:extLst>
              <a:ext uri="{FF2B5EF4-FFF2-40B4-BE49-F238E27FC236}">
                <a16:creationId xmlns:a16="http://schemas.microsoft.com/office/drawing/2014/main" id="{BCC67AEB-1198-FC8E-CEE2-7AA55E62F1EE}"/>
              </a:ext>
            </a:extLst>
          </p:cNvPr>
          <p:cNvSpPr txBox="1"/>
          <p:nvPr/>
        </p:nvSpPr>
        <p:spPr>
          <a:xfrm>
            <a:off x="838200" y="1520042"/>
            <a:ext cx="3579421" cy="646331"/>
          </a:xfrm>
          <a:prstGeom prst="rect">
            <a:avLst/>
          </a:prstGeom>
          <a:noFill/>
        </p:spPr>
        <p:txBody>
          <a:bodyPr wrap="square" rtlCol="0">
            <a:spAutoFit/>
          </a:bodyPr>
          <a:lstStyle/>
          <a:p>
            <a:r>
              <a:rPr lang="en-US" dirty="0">
                <a:latin typeface="Avenir Next" panose="020B0503020202020204" pitchFamily="34" charset="0"/>
              </a:rPr>
              <a:t>The graph is skewed by state population.</a:t>
            </a:r>
          </a:p>
        </p:txBody>
      </p:sp>
    </p:spTree>
    <p:extLst>
      <p:ext uri="{BB962C8B-B14F-4D97-AF65-F5344CB8AC3E}">
        <p14:creationId xmlns:p14="http://schemas.microsoft.com/office/powerpoint/2010/main" val="185794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9517-3FAD-944C-DB61-E78B1FE3B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ED802-0C5F-54F8-1E54-A2C7EADF39FD}"/>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6" name="Content Placeholder 5" descr="A graph of food stores and recreational facilities&#10;&#10;Description automatically generated">
            <a:extLst>
              <a:ext uri="{FF2B5EF4-FFF2-40B4-BE49-F238E27FC236}">
                <a16:creationId xmlns:a16="http://schemas.microsoft.com/office/drawing/2014/main" id="{D660BCA7-7A16-E4D8-91BB-A106EAADBDB1}"/>
              </a:ext>
            </a:extLst>
          </p:cNvPr>
          <p:cNvPicPr>
            <a:picLocks noGrp="1" noChangeAspect="1"/>
          </p:cNvPicPr>
          <p:nvPr>
            <p:ph idx="1"/>
          </p:nvPr>
        </p:nvPicPr>
        <p:blipFill>
          <a:blip r:embed="rId2"/>
          <a:stretch>
            <a:fillRect/>
          </a:stretch>
        </p:blipFill>
        <p:spPr>
          <a:xfrm>
            <a:off x="4631267" y="234322"/>
            <a:ext cx="7154333" cy="6457088"/>
          </a:xfrm>
        </p:spPr>
      </p:pic>
      <p:sp>
        <p:nvSpPr>
          <p:cNvPr id="3" name="TextBox 2">
            <a:extLst>
              <a:ext uri="{FF2B5EF4-FFF2-40B4-BE49-F238E27FC236}">
                <a16:creationId xmlns:a16="http://schemas.microsoft.com/office/drawing/2014/main" id="{C2662130-6588-1856-0D3E-BFF8F05793D4}"/>
              </a:ext>
            </a:extLst>
          </p:cNvPr>
          <p:cNvSpPr txBox="1"/>
          <p:nvPr/>
        </p:nvSpPr>
        <p:spPr>
          <a:xfrm>
            <a:off x="838200" y="1359826"/>
            <a:ext cx="3669366" cy="923330"/>
          </a:xfrm>
          <a:prstGeom prst="rect">
            <a:avLst/>
          </a:prstGeom>
          <a:noFill/>
        </p:spPr>
        <p:txBody>
          <a:bodyPr wrap="square" rtlCol="0">
            <a:spAutoFit/>
          </a:bodyPr>
          <a:lstStyle/>
          <a:p>
            <a:r>
              <a:rPr lang="en-US" dirty="0">
                <a:latin typeface="Avenir Next" panose="020B0503020202020204" pitchFamily="34" charset="0"/>
              </a:rPr>
              <a:t>The results show more about state infrastructure and population than food security.</a:t>
            </a:r>
          </a:p>
        </p:txBody>
      </p:sp>
    </p:spTree>
    <p:extLst>
      <p:ext uri="{BB962C8B-B14F-4D97-AF65-F5344CB8AC3E}">
        <p14:creationId xmlns:p14="http://schemas.microsoft.com/office/powerpoint/2010/main" val="397074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FEFB-D166-A399-D805-A3CFE5030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FEF0FD-6C75-4532-E9D4-DAFA5C3013ED}"/>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7" name="Content Placeholder 6" descr="A graph showing a number of grocery stores&#10;&#10;Description automatically generated">
            <a:extLst>
              <a:ext uri="{FF2B5EF4-FFF2-40B4-BE49-F238E27FC236}">
                <a16:creationId xmlns:a16="http://schemas.microsoft.com/office/drawing/2014/main" id="{86338627-7660-A10B-D34E-5DA2698596C0}"/>
              </a:ext>
            </a:extLst>
          </p:cNvPr>
          <p:cNvPicPr>
            <a:picLocks noGrp="1" noChangeAspect="1"/>
          </p:cNvPicPr>
          <p:nvPr>
            <p:ph idx="1"/>
          </p:nvPr>
        </p:nvPicPr>
        <p:blipFill>
          <a:blip r:embed="rId2"/>
          <a:stretch>
            <a:fillRect/>
          </a:stretch>
        </p:blipFill>
        <p:spPr>
          <a:xfrm>
            <a:off x="272112" y="1828800"/>
            <a:ext cx="5607554" cy="3579964"/>
          </a:xfrm>
        </p:spPr>
      </p:pic>
      <p:pic>
        <p:nvPicPr>
          <p:cNvPr id="9" name="Picture 8" descr="A graph with numbers and dots&#10;&#10;Description automatically generated">
            <a:extLst>
              <a:ext uri="{FF2B5EF4-FFF2-40B4-BE49-F238E27FC236}">
                <a16:creationId xmlns:a16="http://schemas.microsoft.com/office/drawing/2014/main" id="{9F5A88DF-DB0E-9349-2F6B-B082B79FD801}"/>
              </a:ext>
            </a:extLst>
          </p:cNvPr>
          <p:cNvPicPr>
            <a:picLocks noChangeAspect="1"/>
          </p:cNvPicPr>
          <p:nvPr/>
        </p:nvPicPr>
        <p:blipFill>
          <a:blip r:embed="rId3"/>
          <a:stretch>
            <a:fillRect/>
          </a:stretch>
        </p:blipFill>
        <p:spPr>
          <a:xfrm>
            <a:off x="5879666" y="1690688"/>
            <a:ext cx="6449297" cy="4379609"/>
          </a:xfrm>
          <a:prstGeom prst="rect">
            <a:avLst/>
          </a:prstGeom>
        </p:spPr>
      </p:pic>
    </p:spTree>
    <p:extLst>
      <p:ext uri="{BB962C8B-B14F-4D97-AF65-F5344CB8AC3E}">
        <p14:creationId xmlns:p14="http://schemas.microsoft.com/office/powerpoint/2010/main" val="421128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087A6-204E-082F-67F9-098D085BC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42F86-7770-93C6-F11B-71912A796365}"/>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6" name="Content Placeholder 5" descr="A graph of different colored columns&#10;&#10;Description automatically generated">
            <a:extLst>
              <a:ext uri="{FF2B5EF4-FFF2-40B4-BE49-F238E27FC236}">
                <a16:creationId xmlns:a16="http://schemas.microsoft.com/office/drawing/2014/main" id="{56E2F239-913A-F4FA-3154-60732DA70BB5}"/>
              </a:ext>
            </a:extLst>
          </p:cNvPr>
          <p:cNvPicPr>
            <a:picLocks noGrp="1" noChangeAspect="1"/>
          </p:cNvPicPr>
          <p:nvPr>
            <p:ph idx="1"/>
          </p:nvPr>
        </p:nvPicPr>
        <p:blipFill>
          <a:blip r:embed="rId2"/>
          <a:stretch>
            <a:fillRect/>
          </a:stretch>
        </p:blipFill>
        <p:spPr>
          <a:xfrm>
            <a:off x="5244066" y="281561"/>
            <a:ext cx="6109734" cy="6294877"/>
          </a:xfrm>
        </p:spPr>
      </p:pic>
      <p:sp>
        <p:nvSpPr>
          <p:cNvPr id="3" name="TextBox 2">
            <a:extLst>
              <a:ext uri="{FF2B5EF4-FFF2-40B4-BE49-F238E27FC236}">
                <a16:creationId xmlns:a16="http://schemas.microsoft.com/office/drawing/2014/main" id="{97772C6E-2BE8-F3CE-2A8A-630B06469FA3}"/>
              </a:ext>
            </a:extLst>
          </p:cNvPr>
          <p:cNvSpPr txBox="1"/>
          <p:nvPr/>
        </p:nvSpPr>
        <p:spPr>
          <a:xfrm>
            <a:off x="950026" y="1436914"/>
            <a:ext cx="3705101" cy="646331"/>
          </a:xfrm>
          <a:prstGeom prst="rect">
            <a:avLst/>
          </a:prstGeom>
          <a:noFill/>
        </p:spPr>
        <p:txBody>
          <a:bodyPr wrap="square" rtlCol="0">
            <a:spAutoFit/>
          </a:bodyPr>
          <a:lstStyle/>
          <a:p>
            <a:r>
              <a:rPr lang="en-US" dirty="0">
                <a:latin typeface="Avenir Next" panose="020B0503020202020204" pitchFamily="34" charset="0"/>
              </a:rPr>
              <a:t>Box plots show the variation within </a:t>
            </a:r>
            <a:r>
              <a:rPr lang="en-US">
                <a:latin typeface="Avenir Next" panose="020B0503020202020204" pitchFamily="34" charset="0"/>
              </a:rPr>
              <a:t>each state. </a:t>
            </a:r>
          </a:p>
        </p:txBody>
      </p:sp>
    </p:spTree>
    <p:extLst>
      <p:ext uri="{BB962C8B-B14F-4D97-AF65-F5344CB8AC3E}">
        <p14:creationId xmlns:p14="http://schemas.microsoft.com/office/powerpoint/2010/main" val="2031118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CD3B9-AEDD-69CF-8FA0-236451D26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BAFB8-373F-F4B6-B59A-35583424CF43}"/>
              </a:ext>
            </a:extLst>
          </p:cNvPr>
          <p:cNvSpPr>
            <a:spLocks noGrp="1"/>
          </p:cNvSpPr>
          <p:nvPr>
            <p:ph type="title"/>
          </p:nvPr>
        </p:nvSpPr>
        <p:spPr/>
        <p:txBody>
          <a:bodyPr/>
          <a:lstStyle/>
          <a:p>
            <a:r>
              <a:rPr lang="en-US" b="1" dirty="0">
                <a:latin typeface="Book Antiqua" panose="02040602050305030304" pitchFamily="18" charset="0"/>
              </a:rPr>
              <a:t>Next Steps</a:t>
            </a:r>
          </a:p>
        </p:txBody>
      </p:sp>
      <p:sp>
        <p:nvSpPr>
          <p:cNvPr id="3" name="Content Placeholder 2">
            <a:extLst>
              <a:ext uri="{FF2B5EF4-FFF2-40B4-BE49-F238E27FC236}">
                <a16:creationId xmlns:a16="http://schemas.microsoft.com/office/drawing/2014/main" id="{7B75F034-B73D-9EE8-6349-F6F277BBBB02}"/>
              </a:ext>
            </a:extLst>
          </p:cNvPr>
          <p:cNvSpPr>
            <a:spLocks noGrp="1"/>
          </p:cNvSpPr>
          <p:nvPr>
            <p:ph idx="1"/>
          </p:nvPr>
        </p:nvSpPr>
        <p:spPr>
          <a:xfrm>
            <a:off x="838200" y="1690688"/>
            <a:ext cx="4391025" cy="4351338"/>
          </a:xfrm>
        </p:spPr>
        <p:txBody>
          <a:bodyPr/>
          <a:lstStyle/>
          <a:p>
            <a:pPr marL="514350" indent="-514350">
              <a:buFont typeface="+mj-lt"/>
              <a:buAutoNum type="arabicPeriod"/>
            </a:pPr>
            <a:r>
              <a:rPr lang="en-US" dirty="0">
                <a:latin typeface="Avenir Next" panose="020B0503020202020204" pitchFamily="34" charset="0"/>
              </a:rPr>
              <a:t>Demographic analysis</a:t>
            </a:r>
          </a:p>
          <a:p>
            <a:pPr marL="514350" indent="-514350">
              <a:buFont typeface="+mj-lt"/>
              <a:buAutoNum type="arabicPeriod"/>
            </a:pPr>
            <a:r>
              <a:rPr lang="en-US" dirty="0">
                <a:latin typeface="Avenir Next" panose="020B0503020202020204" pitchFamily="34" charset="0"/>
              </a:rPr>
              <a:t>County—level analysis</a:t>
            </a:r>
          </a:p>
          <a:p>
            <a:pPr marL="514350" indent="-514350">
              <a:buFont typeface="+mj-lt"/>
              <a:buAutoNum type="arabicPeriod"/>
            </a:pPr>
            <a:r>
              <a:rPr lang="en-US" dirty="0">
                <a:latin typeface="Avenir Next" panose="020B0503020202020204" pitchFamily="34" charset="0"/>
              </a:rPr>
              <a:t>Infrastructure analysis</a:t>
            </a:r>
          </a:p>
        </p:txBody>
      </p:sp>
      <p:pic>
        <p:nvPicPr>
          <p:cNvPr id="5" name="Picture 4" descr="Smiling young man in focus seated with three other people out of focus">
            <a:extLst>
              <a:ext uri="{FF2B5EF4-FFF2-40B4-BE49-F238E27FC236}">
                <a16:creationId xmlns:a16="http://schemas.microsoft.com/office/drawing/2014/main" id="{EC55F15D-B237-738E-CC73-35861C65A513}"/>
              </a:ext>
            </a:extLst>
          </p:cNvPr>
          <p:cNvPicPr>
            <a:picLocks noChangeAspect="1"/>
          </p:cNvPicPr>
          <p:nvPr/>
        </p:nvPicPr>
        <p:blipFill>
          <a:blip r:embed="rId2"/>
          <a:stretch>
            <a:fillRect/>
          </a:stretch>
        </p:blipFill>
        <p:spPr>
          <a:xfrm>
            <a:off x="5369150" y="1690688"/>
            <a:ext cx="5844724" cy="3895725"/>
          </a:xfrm>
          <a:prstGeom prst="rect">
            <a:avLst/>
          </a:prstGeom>
        </p:spPr>
      </p:pic>
    </p:spTree>
    <p:extLst>
      <p:ext uri="{BB962C8B-B14F-4D97-AF65-F5344CB8AC3E}">
        <p14:creationId xmlns:p14="http://schemas.microsoft.com/office/powerpoint/2010/main" val="359355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56BC-C4E8-D339-8BEA-9408118E674F}"/>
              </a:ext>
            </a:extLst>
          </p:cNvPr>
          <p:cNvSpPr>
            <a:spLocks noGrp="1"/>
          </p:cNvSpPr>
          <p:nvPr>
            <p:ph type="title"/>
          </p:nvPr>
        </p:nvSpPr>
        <p:spPr/>
        <p:txBody>
          <a:bodyPr/>
          <a:lstStyle/>
          <a:p>
            <a:r>
              <a:rPr lang="en-US" b="1" dirty="0">
                <a:latin typeface="Book Antiqua" panose="02040602050305030304" pitchFamily="18" charset="0"/>
              </a:rPr>
              <a:t>Context</a:t>
            </a:r>
          </a:p>
        </p:txBody>
      </p:sp>
      <p:sp>
        <p:nvSpPr>
          <p:cNvPr id="3" name="Content Placeholder 2">
            <a:extLst>
              <a:ext uri="{FF2B5EF4-FFF2-40B4-BE49-F238E27FC236}">
                <a16:creationId xmlns:a16="http://schemas.microsoft.com/office/drawing/2014/main" id="{260741BB-ECDB-5ACC-9C15-F283F83649AB}"/>
              </a:ext>
            </a:extLst>
          </p:cNvPr>
          <p:cNvSpPr>
            <a:spLocks noGrp="1"/>
          </p:cNvSpPr>
          <p:nvPr>
            <p:ph idx="1"/>
          </p:nvPr>
        </p:nvSpPr>
        <p:spPr>
          <a:xfrm>
            <a:off x="838200" y="1690688"/>
            <a:ext cx="5257800" cy="4351338"/>
          </a:xfrm>
        </p:spPr>
        <p:txBody>
          <a:bodyPr>
            <a:normAutofit fontScale="92500"/>
          </a:bodyPr>
          <a:lstStyle/>
          <a:p>
            <a:pPr marL="0" indent="0" algn="just" rtl="0">
              <a:spcBef>
                <a:spcPts val="0"/>
              </a:spcBef>
              <a:spcAft>
                <a:spcPts val="1000"/>
              </a:spcAft>
              <a:buNone/>
            </a:pPr>
            <a:r>
              <a:rPr lang="en-US" sz="2400" b="0" i="0" u="none" strike="noStrike" dirty="0">
                <a:solidFill>
                  <a:srgbClr val="000000"/>
                </a:solidFill>
                <a:effectLst/>
                <a:latin typeface="Avenir Next" panose="020B0503020202020204" pitchFamily="34" charset="0"/>
              </a:rPr>
              <a:t>According to the U.S. Department of Agriculture’s Economic Research Service (ERS), accessibility and affordability of food retailers, distance to food retailers, and the availability of high quality, healthy food options all impact people’s decision-making regarding food spending and eating habits. ERS highlights the impact of intersectionality, specifying that income level, location, and demographic factors all coalesce to influence consumers’ diet and health outcomes.</a:t>
            </a:r>
            <a:endParaRPr lang="en-US" sz="3600" b="0" i="0" u="none" strike="noStrike" dirty="0">
              <a:solidFill>
                <a:srgbClr val="000000"/>
              </a:solidFill>
              <a:effectLst/>
              <a:latin typeface="Avenir Next" panose="020B0503020202020204" pitchFamily="34" charset="0"/>
            </a:endParaRPr>
          </a:p>
        </p:txBody>
      </p:sp>
      <p:pic>
        <p:nvPicPr>
          <p:cNvPr id="5" name="Picture 4" descr="Fresh mandarins in bowl">
            <a:extLst>
              <a:ext uri="{FF2B5EF4-FFF2-40B4-BE49-F238E27FC236}">
                <a16:creationId xmlns:a16="http://schemas.microsoft.com/office/drawing/2014/main" id="{8C97E2CF-B06E-F27C-EF12-BA86B6A32A54}"/>
              </a:ext>
            </a:extLst>
          </p:cNvPr>
          <p:cNvPicPr>
            <a:picLocks noChangeAspect="1"/>
          </p:cNvPicPr>
          <p:nvPr/>
        </p:nvPicPr>
        <p:blipFill>
          <a:blip r:embed="rId2"/>
          <a:stretch>
            <a:fillRect/>
          </a:stretch>
        </p:blipFill>
        <p:spPr>
          <a:xfrm flipH="1">
            <a:off x="6243637" y="1690688"/>
            <a:ext cx="6681787" cy="4450174"/>
          </a:xfrm>
          <a:prstGeom prst="rect">
            <a:avLst/>
          </a:prstGeom>
        </p:spPr>
      </p:pic>
    </p:spTree>
    <p:extLst>
      <p:ext uri="{BB962C8B-B14F-4D97-AF65-F5344CB8AC3E}">
        <p14:creationId xmlns:p14="http://schemas.microsoft.com/office/powerpoint/2010/main" val="2054171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EC04-9D81-8F39-50F6-A9E914222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B6CD0-88F9-8581-AF22-1A2C4DF0E9CB}"/>
              </a:ext>
            </a:extLst>
          </p:cNvPr>
          <p:cNvSpPr>
            <a:spLocks noGrp="1"/>
          </p:cNvSpPr>
          <p:nvPr>
            <p:ph type="title"/>
          </p:nvPr>
        </p:nvSpPr>
        <p:spPr/>
        <p:txBody>
          <a:bodyPr/>
          <a:lstStyle/>
          <a:p>
            <a:r>
              <a:rPr lang="en-US" b="1" dirty="0">
                <a:latin typeface="Book Antiqua" panose="02040602050305030304" pitchFamily="18" charset="0"/>
              </a:rPr>
              <a:t>Machine Learning Decision: Clustering</a:t>
            </a:r>
          </a:p>
        </p:txBody>
      </p:sp>
      <p:sp>
        <p:nvSpPr>
          <p:cNvPr id="3" name="Content Placeholder 2">
            <a:extLst>
              <a:ext uri="{FF2B5EF4-FFF2-40B4-BE49-F238E27FC236}">
                <a16:creationId xmlns:a16="http://schemas.microsoft.com/office/drawing/2014/main" id="{736FD705-E477-9B33-BF15-B2373560B326}"/>
              </a:ext>
            </a:extLst>
          </p:cNvPr>
          <p:cNvSpPr>
            <a:spLocks noGrp="1"/>
          </p:cNvSpPr>
          <p:nvPr>
            <p:ph idx="1"/>
          </p:nvPr>
        </p:nvSpPr>
        <p:spPr>
          <a:xfrm>
            <a:off x="838201" y="1690687"/>
            <a:ext cx="5591174" cy="4802187"/>
          </a:xfrm>
        </p:spPr>
        <p:txBody>
          <a:bodyPr>
            <a:normAutofit fontScale="92500"/>
          </a:bodyPr>
          <a:lstStyle/>
          <a:p>
            <a:r>
              <a:rPr lang="en-US" dirty="0">
                <a:latin typeface="Avenir Next" panose="020B0503020202020204" pitchFamily="34" charset="0"/>
              </a:rPr>
              <a:t>Unsupervised learning was chosen because the data lacked clear output variables.</a:t>
            </a:r>
          </a:p>
          <a:p>
            <a:r>
              <a:rPr lang="en-US" dirty="0">
                <a:latin typeface="Avenir Next" panose="020B0503020202020204" pitchFamily="34" charset="0"/>
              </a:rPr>
              <a:t>Clustering was chosen to group similar data points based on the features affecting food insecurity.</a:t>
            </a:r>
          </a:p>
          <a:p>
            <a:r>
              <a:rPr lang="en-US" dirty="0">
                <a:latin typeface="Avenir Next" panose="020B0503020202020204" pitchFamily="34" charset="0"/>
              </a:rPr>
              <a:t>Methods tested:</a:t>
            </a:r>
          </a:p>
          <a:p>
            <a:pPr lvl="1"/>
            <a:r>
              <a:rPr lang="en-US" dirty="0">
                <a:latin typeface="Avenir Next" panose="020B0503020202020204" pitchFamily="34" charset="0"/>
              </a:rPr>
              <a:t>K-Means</a:t>
            </a:r>
          </a:p>
          <a:p>
            <a:pPr lvl="1"/>
            <a:r>
              <a:rPr lang="en-US" dirty="0">
                <a:latin typeface="Avenir Next" panose="020B0503020202020204" pitchFamily="34" charset="0"/>
              </a:rPr>
              <a:t>Affinity Propagation</a:t>
            </a:r>
          </a:p>
          <a:p>
            <a:pPr lvl="1"/>
            <a:r>
              <a:rPr lang="en-US" dirty="0">
                <a:latin typeface="Avenir Next" panose="020B0503020202020204" pitchFamily="34" charset="0"/>
              </a:rPr>
              <a:t>Spectral Clustering</a:t>
            </a:r>
          </a:p>
          <a:p>
            <a:pPr lvl="1"/>
            <a:r>
              <a:rPr lang="en-US" dirty="0">
                <a:latin typeface="Avenir Next" panose="020B0503020202020204" pitchFamily="34" charset="0"/>
              </a:rPr>
              <a:t>Agglomerative Clustering</a:t>
            </a:r>
          </a:p>
          <a:p>
            <a:pPr lvl="1"/>
            <a:r>
              <a:rPr lang="en-US" dirty="0">
                <a:latin typeface="Avenir Next" panose="020B0503020202020204" pitchFamily="34" charset="0"/>
              </a:rPr>
              <a:t>DBSCAN</a:t>
            </a:r>
          </a:p>
        </p:txBody>
      </p:sp>
      <p:pic>
        <p:nvPicPr>
          <p:cNvPr id="5" name="Picture 4" descr="Cluster of grapes on vine">
            <a:extLst>
              <a:ext uri="{FF2B5EF4-FFF2-40B4-BE49-F238E27FC236}">
                <a16:creationId xmlns:a16="http://schemas.microsoft.com/office/drawing/2014/main" id="{E0CBDC3E-D090-1E0E-7CFF-CCA76DACC90D}"/>
              </a:ext>
            </a:extLst>
          </p:cNvPr>
          <p:cNvPicPr>
            <a:picLocks noChangeAspect="1"/>
          </p:cNvPicPr>
          <p:nvPr/>
        </p:nvPicPr>
        <p:blipFill>
          <a:blip r:embed="rId2"/>
          <a:stretch>
            <a:fillRect/>
          </a:stretch>
        </p:blipFill>
        <p:spPr>
          <a:xfrm flipH="1">
            <a:off x="6600824" y="1690687"/>
            <a:ext cx="6900862" cy="4619585"/>
          </a:xfrm>
          <a:prstGeom prst="rect">
            <a:avLst/>
          </a:prstGeom>
        </p:spPr>
      </p:pic>
    </p:spTree>
    <p:extLst>
      <p:ext uri="{BB962C8B-B14F-4D97-AF65-F5344CB8AC3E}">
        <p14:creationId xmlns:p14="http://schemas.microsoft.com/office/powerpoint/2010/main" val="314679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15C8-188F-E651-2E59-9468B2472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C1F33-63B9-4D9C-F1BB-387B4FAF4499}"/>
              </a:ext>
            </a:extLst>
          </p:cNvPr>
          <p:cNvSpPr>
            <a:spLocks noGrp="1"/>
          </p:cNvSpPr>
          <p:nvPr>
            <p:ph type="title"/>
          </p:nvPr>
        </p:nvSpPr>
        <p:spPr/>
        <p:txBody>
          <a:bodyPr/>
          <a:lstStyle/>
          <a:p>
            <a:r>
              <a:rPr lang="en-US" b="1" dirty="0">
                <a:latin typeface="Book Antiqua" panose="02040602050305030304" pitchFamily="18" charset="0"/>
              </a:rPr>
              <a:t>K-Means</a:t>
            </a:r>
          </a:p>
        </p:txBody>
      </p:sp>
      <p:pic>
        <p:nvPicPr>
          <p:cNvPr id="6" name="Content Placeholder 5" descr="A diagram of a clustering graph&#10;&#10;Description automatically generated with medium confidence">
            <a:extLst>
              <a:ext uri="{FF2B5EF4-FFF2-40B4-BE49-F238E27FC236}">
                <a16:creationId xmlns:a16="http://schemas.microsoft.com/office/drawing/2014/main" id="{9F09A4B9-BD8D-932E-E069-806D896D92C1}"/>
              </a:ext>
            </a:extLst>
          </p:cNvPr>
          <p:cNvPicPr>
            <a:picLocks noGrp="1" noChangeAspect="1"/>
          </p:cNvPicPr>
          <p:nvPr>
            <p:ph idx="1"/>
          </p:nvPr>
        </p:nvPicPr>
        <p:blipFill>
          <a:blip r:embed="rId2"/>
          <a:srcRect l="752" r="-1"/>
          <a:stretch/>
        </p:blipFill>
        <p:spPr>
          <a:xfrm>
            <a:off x="4329113" y="1027906"/>
            <a:ext cx="7024687" cy="5370294"/>
          </a:xfrm>
        </p:spPr>
      </p:pic>
      <p:sp>
        <p:nvSpPr>
          <p:cNvPr id="4" name="TextBox 3">
            <a:extLst>
              <a:ext uri="{FF2B5EF4-FFF2-40B4-BE49-F238E27FC236}">
                <a16:creationId xmlns:a16="http://schemas.microsoft.com/office/drawing/2014/main" id="{6BB3D71E-E687-7CC9-A8F2-5856E2D12DE9}"/>
              </a:ext>
            </a:extLst>
          </p:cNvPr>
          <p:cNvSpPr txBox="1"/>
          <p:nvPr/>
        </p:nvSpPr>
        <p:spPr>
          <a:xfrm>
            <a:off x="838200" y="1690688"/>
            <a:ext cx="3603171" cy="646331"/>
          </a:xfrm>
          <a:prstGeom prst="rect">
            <a:avLst/>
          </a:prstGeom>
          <a:noFill/>
        </p:spPr>
        <p:txBody>
          <a:bodyPr wrap="square" rtlCol="0">
            <a:spAutoFit/>
          </a:bodyPr>
          <a:lstStyle/>
          <a:p>
            <a:r>
              <a:rPr lang="en-US" dirty="0">
                <a:latin typeface="Avenir Next" panose="020B0503020202020204" pitchFamily="34" charset="0"/>
              </a:rPr>
              <a:t>Silhouette Coefficient: 0.26</a:t>
            </a:r>
          </a:p>
          <a:p>
            <a:r>
              <a:rPr lang="en-US" dirty="0">
                <a:latin typeface="Avenir Next" panose="020B0503020202020204" pitchFamily="34" charset="0"/>
              </a:rPr>
              <a:t>Number of Clusters: 7</a:t>
            </a:r>
          </a:p>
        </p:txBody>
      </p:sp>
    </p:spTree>
    <p:extLst>
      <p:ext uri="{BB962C8B-B14F-4D97-AF65-F5344CB8AC3E}">
        <p14:creationId xmlns:p14="http://schemas.microsoft.com/office/powerpoint/2010/main" val="403596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51A1E-3F07-3580-7D92-275CB7908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C504F-CA5E-E480-9DAE-F6B9E7F922F0}"/>
              </a:ext>
            </a:extLst>
          </p:cNvPr>
          <p:cNvSpPr>
            <a:spLocks noGrp="1"/>
          </p:cNvSpPr>
          <p:nvPr>
            <p:ph type="title"/>
          </p:nvPr>
        </p:nvSpPr>
        <p:spPr/>
        <p:txBody>
          <a:bodyPr/>
          <a:lstStyle/>
          <a:p>
            <a:r>
              <a:rPr lang="en-US" b="1" dirty="0">
                <a:latin typeface="Book Antiqua" panose="02040602050305030304" pitchFamily="18" charset="0"/>
              </a:rPr>
              <a:t>Affinity Propagation</a:t>
            </a:r>
          </a:p>
        </p:txBody>
      </p:sp>
      <p:pic>
        <p:nvPicPr>
          <p:cNvPr id="5" name="Content Placeholder 4">
            <a:extLst>
              <a:ext uri="{FF2B5EF4-FFF2-40B4-BE49-F238E27FC236}">
                <a16:creationId xmlns:a16="http://schemas.microsoft.com/office/drawing/2014/main" id="{181FB492-2205-DBEA-A8B0-927404911AEF}"/>
              </a:ext>
            </a:extLst>
          </p:cNvPr>
          <p:cNvPicPr>
            <a:picLocks noGrp="1" noChangeAspect="1"/>
          </p:cNvPicPr>
          <p:nvPr>
            <p:ph idx="1"/>
          </p:nvPr>
        </p:nvPicPr>
        <p:blipFill>
          <a:blip r:embed="rId2"/>
          <a:stretch>
            <a:fillRect/>
          </a:stretch>
        </p:blipFill>
        <p:spPr>
          <a:xfrm>
            <a:off x="4911705" y="1690688"/>
            <a:ext cx="6442095" cy="3991500"/>
          </a:xfrm>
        </p:spPr>
      </p:pic>
      <p:sp>
        <p:nvSpPr>
          <p:cNvPr id="6" name="TextBox 5">
            <a:extLst>
              <a:ext uri="{FF2B5EF4-FFF2-40B4-BE49-F238E27FC236}">
                <a16:creationId xmlns:a16="http://schemas.microsoft.com/office/drawing/2014/main" id="{6F9B4018-1F35-C8CA-1AD2-96347205C9A9}"/>
              </a:ext>
            </a:extLst>
          </p:cNvPr>
          <p:cNvSpPr txBox="1"/>
          <p:nvPr/>
        </p:nvSpPr>
        <p:spPr>
          <a:xfrm>
            <a:off x="838200" y="1690688"/>
            <a:ext cx="3603171" cy="646331"/>
          </a:xfrm>
          <a:prstGeom prst="rect">
            <a:avLst/>
          </a:prstGeom>
          <a:noFill/>
        </p:spPr>
        <p:txBody>
          <a:bodyPr wrap="square" rtlCol="0">
            <a:spAutoFit/>
          </a:bodyPr>
          <a:lstStyle/>
          <a:p>
            <a:r>
              <a:rPr lang="en-US" dirty="0">
                <a:latin typeface="Avenir Next" panose="020B0503020202020204" pitchFamily="34" charset="0"/>
              </a:rPr>
              <a:t>Silhouette Coefficient: 0.541</a:t>
            </a:r>
          </a:p>
          <a:p>
            <a:r>
              <a:rPr lang="en-US" dirty="0">
                <a:latin typeface="Avenir Next" panose="020B0503020202020204" pitchFamily="34" charset="0"/>
              </a:rPr>
              <a:t>Number of Clusters: 443</a:t>
            </a:r>
          </a:p>
        </p:txBody>
      </p:sp>
    </p:spTree>
    <p:extLst>
      <p:ext uri="{BB962C8B-B14F-4D97-AF65-F5344CB8AC3E}">
        <p14:creationId xmlns:p14="http://schemas.microsoft.com/office/powerpoint/2010/main" val="160608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FC83-6347-C46D-2F8C-3CAA2D973F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ABF5F-5342-A5AD-1C2A-660EB81995EB}"/>
              </a:ext>
            </a:extLst>
          </p:cNvPr>
          <p:cNvSpPr>
            <a:spLocks noGrp="1"/>
          </p:cNvSpPr>
          <p:nvPr>
            <p:ph type="title"/>
          </p:nvPr>
        </p:nvSpPr>
        <p:spPr/>
        <p:txBody>
          <a:bodyPr/>
          <a:lstStyle/>
          <a:p>
            <a:r>
              <a:rPr lang="en-US" b="1" dirty="0">
                <a:latin typeface="Book Antiqua" panose="02040602050305030304" pitchFamily="18" charset="0"/>
              </a:rPr>
              <a:t>Spectral Clustering</a:t>
            </a:r>
          </a:p>
        </p:txBody>
      </p:sp>
      <p:pic>
        <p:nvPicPr>
          <p:cNvPr id="5" name="Content Placeholder 4" descr="A graph with black dots&#10;&#10;Description automatically generated">
            <a:extLst>
              <a:ext uri="{FF2B5EF4-FFF2-40B4-BE49-F238E27FC236}">
                <a16:creationId xmlns:a16="http://schemas.microsoft.com/office/drawing/2014/main" id="{A8B5D117-A9B7-D198-4CA6-08A197BDF91E}"/>
              </a:ext>
            </a:extLst>
          </p:cNvPr>
          <p:cNvPicPr>
            <a:picLocks noGrp="1" noChangeAspect="1"/>
          </p:cNvPicPr>
          <p:nvPr>
            <p:ph idx="1"/>
          </p:nvPr>
        </p:nvPicPr>
        <p:blipFill>
          <a:blip r:embed="rId2"/>
          <a:stretch>
            <a:fillRect/>
          </a:stretch>
        </p:blipFill>
        <p:spPr>
          <a:xfrm>
            <a:off x="438044" y="2782669"/>
            <a:ext cx="5254444" cy="3186566"/>
          </a:xfrm>
        </p:spPr>
      </p:pic>
      <p:sp>
        <p:nvSpPr>
          <p:cNvPr id="9" name="TextBox 8">
            <a:extLst>
              <a:ext uri="{FF2B5EF4-FFF2-40B4-BE49-F238E27FC236}">
                <a16:creationId xmlns:a16="http://schemas.microsoft.com/office/drawing/2014/main" id="{E8B7352A-6DD8-3CB8-570B-A21CB06625B0}"/>
              </a:ext>
            </a:extLst>
          </p:cNvPr>
          <p:cNvSpPr txBox="1"/>
          <p:nvPr/>
        </p:nvSpPr>
        <p:spPr>
          <a:xfrm>
            <a:off x="838200" y="1690688"/>
            <a:ext cx="6097978" cy="646331"/>
          </a:xfrm>
          <a:prstGeom prst="rect">
            <a:avLst/>
          </a:prstGeom>
          <a:noFill/>
        </p:spPr>
        <p:txBody>
          <a:bodyPr wrap="square">
            <a:spAutoFit/>
          </a:bodyPr>
          <a:lstStyle/>
          <a:p>
            <a:r>
              <a:rPr lang="en-US" dirty="0">
                <a:latin typeface="Avenir Next" panose="020B0503020202020204" pitchFamily="34" charset="0"/>
              </a:rPr>
              <a:t>Silhouette Coefficient: 0.966</a:t>
            </a:r>
          </a:p>
          <a:p>
            <a:r>
              <a:rPr lang="en-US" dirty="0">
                <a:latin typeface="Avenir Next" panose="020B0503020202020204" pitchFamily="34" charset="0"/>
              </a:rPr>
              <a:t>Number of Clusters: 443</a:t>
            </a:r>
          </a:p>
        </p:txBody>
      </p:sp>
      <p:pic>
        <p:nvPicPr>
          <p:cNvPr id="11" name="Picture 10">
            <a:extLst>
              <a:ext uri="{FF2B5EF4-FFF2-40B4-BE49-F238E27FC236}">
                <a16:creationId xmlns:a16="http://schemas.microsoft.com/office/drawing/2014/main" id="{31BB5E49-3BA9-528C-DE82-4CD0F662D6E6}"/>
              </a:ext>
            </a:extLst>
          </p:cNvPr>
          <p:cNvPicPr>
            <a:picLocks noChangeAspect="1"/>
          </p:cNvPicPr>
          <p:nvPr/>
        </p:nvPicPr>
        <p:blipFill>
          <a:blip r:embed="rId3"/>
          <a:srcRect l="4587"/>
          <a:stretch/>
        </p:blipFill>
        <p:spPr>
          <a:xfrm>
            <a:off x="5935665" y="365125"/>
            <a:ext cx="5818291" cy="6174203"/>
          </a:xfrm>
          <a:prstGeom prst="rect">
            <a:avLst/>
          </a:prstGeom>
        </p:spPr>
      </p:pic>
    </p:spTree>
    <p:extLst>
      <p:ext uri="{BB962C8B-B14F-4D97-AF65-F5344CB8AC3E}">
        <p14:creationId xmlns:p14="http://schemas.microsoft.com/office/powerpoint/2010/main" val="299864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5C3C-BE7C-24F7-11D4-12FCB9D68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7C2BD-37B8-3471-AC62-036053E84DC9}"/>
              </a:ext>
            </a:extLst>
          </p:cNvPr>
          <p:cNvSpPr>
            <a:spLocks noGrp="1"/>
          </p:cNvSpPr>
          <p:nvPr>
            <p:ph type="title"/>
          </p:nvPr>
        </p:nvSpPr>
        <p:spPr/>
        <p:txBody>
          <a:bodyPr/>
          <a:lstStyle/>
          <a:p>
            <a:r>
              <a:rPr lang="en-US" b="1">
                <a:latin typeface="Book Antiqua" panose="02040602050305030304" pitchFamily="18" charset="0"/>
              </a:rPr>
              <a:t>Agglomerative Clustering</a:t>
            </a:r>
            <a:endParaRPr lang="en-US" b="1" dirty="0">
              <a:latin typeface="Book Antiqua" panose="02040602050305030304" pitchFamily="18" charset="0"/>
            </a:endParaRPr>
          </a:p>
        </p:txBody>
      </p:sp>
      <p:pic>
        <p:nvPicPr>
          <p:cNvPr id="5" name="Content Placeholder 4">
            <a:extLst>
              <a:ext uri="{FF2B5EF4-FFF2-40B4-BE49-F238E27FC236}">
                <a16:creationId xmlns:a16="http://schemas.microsoft.com/office/drawing/2014/main" id="{36F8949C-D800-7F3A-E017-9558B9C87245}"/>
              </a:ext>
            </a:extLst>
          </p:cNvPr>
          <p:cNvPicPr>
            <a:picLocks noGrp="1" noChangeAspect="1"/>
          </p:cNvPicPr>
          <p:nvPr>
            <p:ph idx="1"/>
          </p:nvPr>
        </p:nvPicPr>
        <p:blipFill>
          <a:blip r:embed="rId2"/>
          <a:stretch>
            <a:fillRect/>
          </a:stretch>
        </p:blipFill>
        <p:spPr>
          <a:xfrm>
            <a:off x="838200" y="2484512"/>
            <a:ext cx="5220422" cy="3557753"/>
          </a:xfrm>
        </p:spPr>
      </p:pic>
      <p:sp>
        <p:nvSpPr>
          <p:cNvPr id="9" name="TextBox 8">
            <a:extLst>
              <a:ext uri="{FF2B5EF4-FFF2-40B4-BE49-F238E27FC236}">
                <a16:creationId xmlns:a16="http://schemas.microsoft.com/office/drawing/2014/main" id="{DB167890-008B-78E0-DAF5-7FEFC254DB6C}"/>
              </a:ext>
            </a:extLst>
          </p:cNvPr>
          <p:cNvSpPr txBox="1"/>
          <p:nvPr/>
        </p:nvSpPr>
        <p:spPr>
          <a:xfrm>
            <a:off x="838200" y="1690688"/>
            <a:ext cx="6100762" cy="646331"/>
          </a:xfrm>
          <a:prstGeom prst="rect">
            <a:avLst/>
          </a:prstGeom>
          <a:noFill/>
        </p:spPr>
        <p:txBody>
          <a:bodyPr wrap="square">
            <a:spAutoFit/>
          </a:bodyPr>
          <a:lstStyle/>
          <a:p>
            <a:r>
              <a:rPr lang="en-US" dirty="0">
                <a:latin typeface="Avenir Next" panose="020B0503020202020204" pitchFamily="34" charset="0"/>
              </a:rPr>
              <a:t>Silhouette Coefficient: 0.500</a:t>
            </a:r>
          </a:p>
          <a:p>
            <a:r>
              <a:rPr lang="en-US" dirty="0">
                <a:latin typeface="Avenir Next" panose="020B0503020202020204" pitchFamily="34" charset="0"/>
              </a:rPr>
              <a:t>Number of Clusters: 2</a:t>
            </a:r>
          </a:p>
        </p:txBody>
      </p:sp>
      <p:pic>
        <p:nvPicPr>
          <p:cNvPr id="13" name="Picture 12" descr="A graph of a graph with yellow and purple dots&#10;&#10;Description automatically generated with medium confidence">
            <a:extLst>
              <a:ext uri="{FF2B5EF4-FFF2-40B4-BE49-F238E27FC236}">
                <a16:creationId xmlns:a16="http://schemas.microsoft.com/office/drawing/2014/main" id="{4E120D1E-0E73-3697-0E9D-94AD8121C5DF}"/>
              </a:ext>
            </a:extLst>
          </p:cNvPr>
          <p:cNvPicPr>
            <a:picLocks noChangeAspect="1"/>
          </p:cNvPicPr>
          <p:nvPr/>
        </p:nvPicPr>
        <p:blipFill>
          <a:blip r:embed="rId3"/>
          <a:stretch>
            <a:fillRect/>
          </a:stretch>
        </p:blipFill>
        <p:spPr>
          <a:xfrm>
            <a:off x="6481288" y="1458364"/>
            <a:ext cx="4872512" cy="4924624"/>
          </a:xfrm>
          <a:prstGeom prst="rect">
            <a:avLst/>
          </a:prstGeom>
        </p:spPr>
      </p:pic>
    </p:spTree>
    <p:extLst>
      <p:ext uri="{BB962C8B-B14F-4D97-AF65-F5344CB8AC3E}">
        <p14:creationId xmlns:p14="http://schemas.microsoft.com/office/powerpoint/2010/main" val="315547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2AC5A-B43D-15E8-CB7E-FDC8C6B07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FA3B2-BB77-BF69-71FB-7D0E0984EE0B}"/>
              </a:ext>
            </a:extLst>
          </p:cNvPr>
          <p:cNvSpPr>
            <a:spLocks noGrp="1"/>
          </p:cNvSpPr>
          <p:nvPr>
            <p:ph type="title"/>
          </p:nvPr>
        </p:nvSpPr>
        <p:spPr/>
        <p:txBody>
          <a:bodyPr/>
          <a:lstStyle/>
          <a:p>
            <a:r>
              <a:rPr lang="en-US" b="1" dirty="0">
                <a:latin typeface="Book Antiqua" panose="02040602050305030304" pitchFamily="18" charset="0"/>
              </a:rPr>
              <a:t>DBSCAN</a:t>
            </a:r>
          </a:p>
        </p:txBody>
      </p:sp>
      <p:pic>
        <p:nvPicPr>
          <p:cNvPr id="5" name="Content Placeholder 4" descr="A graph of a number of clusters&#10;&#10;Description automatically generated">
            <a:extLst>
              <a:ext uri="{FF2B5EF4-FFF2-40B4-BE49-F238E27FC236}">
                <a16:creationId xmlns:a16="http://schemas.microsoft.com/office/drawing/2014/main" id="{748485A2-8581-D819-C159-DE105771D6D8}"/>
              </a:ext>
            </a:extLst>
          </p:cNvPr>
          <p:cNvPicPr>
            <a:picLocks noGrp="1" noChangeAspect="1"/>
          </p:cNvPicPr>
          <p:nvPr>
            <p:ph idx="1"/>
          </p:nvPr>
        </p:nvPicPr>
        <p:blipFill>
          <a:blip r:embed="rId2"/>
          <a:stretch>
            <a:fillRect/>
          </a:stretch>
        </p:blipFill>
        <p:spPr>
          <a:xfrm>
            <a:off x="6372871" y="1916906"/>
            <a:ext cx="5544236" cy="4341019"/>
          </a:xfrm>
        </p:spPr>
      </p:pic>
      <p:sp>
        <p:nvSpPr>
          <p:cNvPr id="7" name="TextBox 6">
            <a:extLst>
              <a:ext uri="{FF2B5EF4-FFF2-40B4-BE49-F238E27FC236}">
                <a16:creationId xmlns:a16="http://schemas.microsoft.com/office/drawing/2014/main" id="{D9CF2443-AF1B-58B7-B2A4-0CDE8E2C9A55}"/>
              </a:ext>
            </a:extLst>
          </p:cNvPr>
          <p:cNvSpPr txBox="1"/>
          <p:nvPr/>
        </p:nvSpPr>
        <p:spPr>
          <a:xfrm>
            <a:off x="838200" y="1690688"/>
            <a:ext cx="6097978" cy="646331"/>
          </a:xfrm>
          <a:prstGeom prst="rect">
            <a:avLst/>
          </a:prstGeom>
          <a:noFill/>
        </p:spPr>
        <p:txBody>
          <a:bodyPr wrap="square">
            <a:spAutoFit/>
          </a:bodyPr>
          <a:lstStyle/>
          <a:p>
            <a:r>
              <a:rPr lang="en-US" dirty="0">
                <a:latin typeface="Avenir Next" panose="020B0503020202020204" pitchFamily="34" charset="0"/>
              </a:rPr>
              <a:t>Silhouette Coefficient: 0.469</a:t>
            </a:r>
          </a:p>
          <a:p>
            <a:r>
              <a:rPr lang="en-US" dirty="0">
                <a:latin typeface="Avenir Next" panose="020B0503020202020204" pitchFamily="34" charset="0"/>
              </a:rPr>
              <a:t>Number of Clusters: 36</a:t>
            </a:r>
          </a:p>
        </p:txBody>
      </p:sp>
      <p:pic>
        <p:nvPicPr>
          <p:cNvPr id="9" name="Picture 8" descr="A map of a map with colored circles&#10;&#10;Description automatically generated with medium confidence">
            <a:extLst>
              <a:ext uri="{FF2B5EF4-FFF2-40B4-BE49-F238E27FC236}">
                <a16:creationId xmlns:a16="http://schemas.microsoft.com/office/drawing/2014/main" id="{A27A3833-20F6-4D31-897B-979CE42A8C5A}"/>
              </a:ext>
            </a:extLst>
          </p:cNvPr>
          <p:cNvPicPr>
            <a:picLocks noChangeAspect="1"/>
          </p:cNvPicPr>
          <p:nvPr/>
        </p:nvPicPr>
        <p:blipFill>
          <a:blip r:embed="rId3"/>
          <a:stretch>
            <a:fillRect/>
          </a:stretch>
        </p:blipFill>
        <p:spPr>
          <a:xfrm>
            <a:off x="139700" y="2527137"/>
            <a:ext cx="5836994" cy="3730788"/>
          </a:xfrm>
          <a:prstGeom prst="rect">
            <a:avLst/>
          </a:prstGeom>
        </p:spPr>
      </p:pic>
    </p:spTree>
    <p:extLst>
      <p:ext uri="{BB962C8B-B14F-4D97-AF65-F5344CB8AC3E}">
        <p14:creationId xmlns:p14="http://schemas.microsoft.com/office/powerpoint/2010/main" val="69206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3316-55FC-24C9-276E-E6671B840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AA0F3-8351-0E3E-188F-46398882EF15}"/>
              </a:ext>
            </a:extLst>
          </p:cNvPr>
          <p:cNvSpPr>
            <a:spLocks noGrp="1"/>
          </p:cNvSpPr>
          <p:nvPr>
            <p:ph type="title"/>
          </p:nvPr>
        </p:nvSpPr>
        <p:spPr/>
        <p:txBody>
          <a:bodyPr/>
          <a:lstStyle/>
          <a:p>
            <a:r>
              <a:rPr lang="en-US" b="1" dirty="0">
                <a:latin typeface="Book Antiqua" panose="02040602050305030304" pitchFamily="18" charset="0"/>
              </a:rPr>
              <a:t>EDA</a:t>
            </a:r>
          </a:p>
        </p:txBody>
      </p:sp>
      <p:pic>
        <p:nvPicPr>
          <p:cNvPr id="5" name="Content Placeholder 4" descr="A screenshot of a graph&#10;&#10;Description automatically generated">
            <a:extLst>
              <a:ext uri="{FF2B5EF4-FFF2-40B4-BE49-F238E27FC236}">
                <a16:creationId xmlns:a16="http://schemas.microsoft.com/office/drawing/2014/main" id="{FFA4E0A1-1860-FDEB-82A9-698D52B50B17}"/>
              </a:ext>
            </a:extLst>
          </p:cNvPr>
          <p:cNvPicPr>
            <a:picLocks noGrp="1" noChangeAspect="1"/>
          </p:cNvPicPr>
          <p:nvPr>
            <p:ph idx="1"/>
          </p:nvPr>
        </p:nvPicPr>
        <p:blipFill>
          <a:blip r:embed="rId2"/>
          <a:stretch>
            <a:fillRect/>
          </a:stretch>
        </p:blipFill>
        <p:spPr>
          <a:xfrm>
            <a:off x="5350573" y="365125"/>
            <a:ext cx="6388989" cy="6492875"/>
          </a:xfrm>
        </p:spPr>
      </p:pic>
      <p:pic>
        <p:nvPicPr>
          <p:cNvPr id="4" name="Picture 3" descr="A screenshot of a computer&#10;&#10;Description automatically generated">
            <a:extLst>
              <a:ext uri="{FF2B5EF4-FFF2-40B4-BE49-F238E27FC236}">
                <a16:creationId xmlns:a16="http://schemas.microsoft.com/office/drawing/2014/main" id="{4FB015F2-04EE-FBFE-57A8-B7F33DD41B78}"/>
              </a:ext>
            </a:extLst>
          </p:cNvPr>
          <p:cNvPicPr>
            <a:picLocks noChangeAspect="1"/>
          </p:cNvPicPr>
          <p:nvPr/>
        </p:nvPicPr>
        <p:blipFill>
          <a:blip r:embed="rId3"/>
          <a:stretch>
            <a:fillRect/>
          </a:stretch>
        </p:blipFill>
        <p:spPr>
          <a:xfrm>
            <a:off x="1204913" y="1857444"/>
            <a:ext cx="3481387" cy="3508236"/>
          </a:xfrm>
          <a:prstGeom prst="rect">
            <a:avLst/>
          </a:prstGeom>
        </p:spPr>
      </p:pic>
    </p:spTree>
    <p:extLst>
      <p:ext uri="{BB962C8B-B14F-4D97-AF65-F5344CB8AC3E}">
        <p14:creationId xmlns:p14="http://schemas.microsoft.com/office/powerpoint/2010/main" val="2856045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7786</TotalTime>
  <Words>225</Words>
  <Application>Microsoft Macintosh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Avenir Next</vt:lpstr>
      <vt:lpstr>Book Antiqua</vt:lpstr>
      <vt:lpstr>Office Theme</vt:lpstr>
      <vt:lpstr>Food Desert Investigation</vt:lpstr>
      <vt:lpstr>Context</vt:lpstr>
      <vt:lpstr>Machine Learning Decision: Clustering</vt:lpstr>
      <vt:lpstr>K-Means</vt:lpstr>
      <vt:lpstr>Affinity Propagation</vt:lpstr>
      <vt:lpstr>Spectral Clustering</vt:lpstr>
      <vt:lpstr>Agglomerative Clustering</vt:lpstr>
      <vt:lpstr>DBSCAN</vt:lpstr>
      <vt:lpstr>EDA</vt:lpstr>
      <vt:lpstr>EDA</vt:lpstr>
      <vt:lpstr>EDA</vt:lpstr>
      <vt:lpstr>EDA</vt:lpstr>
      <vt:lpstr>EDA</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Gabrielle James</dc:creator>
  <cp:lastModifiedBy>Gabrielle James</cp:lastModifiedBy>
  <cp:revision>5</cp:revision>
  <dcterms:created xsi:type="dcterms:W3CDTF">2024-10-12T18:08:46Z</dcterms:created>
  <dcterms:modified xsi:type="dcterms:W3CDTF">2024-10-18T22:50:05Z</dcterms:modified>
</cp:coreProperties>
</file>